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85174"/>
  </p:normalViewPr>
  <p:slideViewPr>
    <p:cSldViewPr snapToGrid="0" snapToObjects="1">
      <p:cViewPr varScale="1">
        <p:scale>
          <a:sx n="112" d="100"/>
          <a:sy n="112" d="100"/>
        </p:scale>
        <p:origin x="54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0005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1/11/2024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7F1E1-DA3C-D885-DEF0-1A25290F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48" y="1770698"/>
            <a:ext cx="94583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C099C-A985-8B65-BD7D-B9232F86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3525"/>
            <a:ext cx="2894445" cy="2031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BD24E8-E76F-DF5F-C13C-DA109EDB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55" y="1533525"/>
            <a:ext cx="2894445" cy="203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40495-A641-7E22-E4D8-6F4D16E0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299" y="1533525"/>
            <a:ext cx="2743201" cy="2031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42EA9B-FC0F-6608-BF27-6CAA6B2CC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4" y="3952585"/>
            <a:ext cx="2908151" cy="2214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FC9D27-E650-A775-ADF9-21BFA31FC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156" y="3952585"/>
            <a:ext cx="2891652" cy="2214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6DAD75-21B7-FEB1-FCE9-B8EDE7582F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299" y="3952585"/>
            <a:ext cx="2743201" cy="2214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CD3E68-433D-8A27-6DA5-DD161DABDB5C}"/>
              </a:ext>
            </a:extLst>
          </p:cNvPr>
          <p:cNvSpPr txBox="1"/>
          <p:nvPr/>
        </p:nvSpPr>
        <p:spPr>
          <a:xfrm>
            <a:off x="652653" y="6242545"/>
            <a:ext cx="113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https://github.com/xxShellxShockxx/IBM-Capstone/blob/main/jupyter-labs-eda-dataviz.ipynb.jupyterlite.ipynb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the launch site begins with ‘KSC’.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avg payload carried by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dates for successful landing outcome on the drone ship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boosters with a payload greater than 4000 but less than 6000 that was successful at ground pad.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successful and failure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Map Markers identify the optimal location for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B69A3-5B13-F71F-7BFE-7EC25026F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74" y="1355580"/>
            <a:ext cx="8906452" cy="4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A4C3C-62FC-9C4F-FD9B-E2714972C8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94692" y="1825625"/>
            <a:ext cx="4171950" cy="21240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A638E-5854-9592-2E5E-12038550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5625"/>
            <a:ext cx="4171950" cy="21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AA6EA-4E99-ECBD-C384-B071CB4C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222" y="4054692"/>
            <a:ext cx="59245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7E60F-DFB9-8519-F838-1C3AC257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48666"/>
            <a:ext cx="5361972" cy="3989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9E4FBA-525A-B516-5B75-4E630707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1" y="1448666"/>
            <a:ext cx="5265596" cy="3989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FD924-5124-9E30-27EF-54211D85098F}"/>
              </a:ext>
            </a:extLst>
          </p:cNvPr>
          <p:cNvSpPr txBox="1"/>
          <p:nvPr/>
        </p:nvSpPr>
        <p:spPr>
          <a:xfrm>
            <a:off x="969818" y="5735782"/>
            <a:ext cx="1031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LR, SVM, and KNN had the highest accuracy. The SVM model performed at 0.958 in the area under the curve.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LR, SVM, and KNN have the best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Low-weight payloads perform the best.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have the best success rate.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E41C8-A2F2-D115-0810-48322C5D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7" y="1369290"/>
            <a:ext cx="11185237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11341-6827-406B-A5A3-6B87D2EA0EAA}"/>
              </a:ext>
            </a:extLst>
          </p:cNvPr>
          <p:cNvSpPr txBox="1"/>
          <p:nvPr/>
        </p:nvSpPr>
        <p:spPr>
          <a:xfrm>
            <a:off x="1230594" y="4341264"/>
            <a:ext cx="1005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CCAFS SLC 40 has significantly more launches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D8179-E301-0722-365B-F430F7AD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7787"/>
            <a:ext cx="4676775" cy="416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69363-0FD8-3CB1-8DAB-6211DE2CACB1}"/>
              </a:ext>
            </a:extLst>
          </p:cNvPr>
          <p:cNvSpPr txBox="1"/>
          <p:nvPr/>
        </p:nvSpPr>
        <p:spPr>
          <a:xfrm>
            <a:off x="5947873" y="1931350"/>
            <a:ext cx="480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IPay</a:t>
            </a:r>
            <a:r>
              <a:rPr lang="en-US" dirty="0"/>
              <a:t> loads with lower mass have been launched from CCAFS SLC 40.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BBA29-2CB4-6FA1-9A77-868A92F4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0" y="1575096"/>
            <a:ext cx="477202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FBC20-0ACB-465C-1D7A-B57177089D4F}"/>
              </a:ext>
            </a:extLst>
          </p:cNvPr>
          <p:cNvSpPr txBox="1"/>
          <p:nvPr/>
        </p:nvSpPr>
        <p:spPr>
          <a:xfrm>
            <a:off x="6768269" y="1786071"/>
            <a:ext cx="393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ES-L1, GEO, HEO, and SSO have the highest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A5F4D-5366-F640-DD3C-43F63A6D3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0186"/>
            <a:ext cx="4562475" cy="415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12935-6C04-EEDB-D31E-8AF2D907DC8E}"/>
              </a:ext>
            </a:extLst>
          </p:cNvPr>
          <p:cNvSpPr txBox="1"/>
          <p:nvPr/>
        </p:nvSpPr>
        <p:spPr>
          <a:xfrm>
            <a:off x="6170064" y="1623701"/>
            <a:ext cx="499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VLEO launches have been shifted to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A7F2F-E8EE-D8FD-A462-8DC9C977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4223"/>
            <a:ext cx="4857750" cy="43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0B6CD-2E7A-67EE-527F-48ED69642491}"/>
              </a:ext>
            </a:extLst>
          </p:cNvPr>
          <p:cNvSpPr txBox="1"/>
          <p:nvPr/>
        </p:nvSpPr>
        <p:spPr>
          <a:xfrm>
            <a:off x="6027811" y="154678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correlation between ISS and payload at 2000 as well as </a:t>
            </a:r>
            <a:r>
              <a:rPr lang="en-US" dirty="0" err="1"/>
              <a:t>Gto</a:t>
            </a:r>
            <a:r>
              <a:rPr lang="en-US" dirty="0"/>
              <a:t> and the range 4000-8000.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26123-5CA6-C24E-D7EE-0E136CCE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9538"/>
            <a:ext cx="5553075" cy="3933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BE1B2-ED6E-7837-22E7-6D0BD675AFD3}"/>
              </a:ext>
            </a:extLst>
          </p:cNvPr>
          <p:cNvSpPr txBox="1"/>
          <p:nvPr/>
        </p:nvSpPr>
        <p:spPr>
          <a:xfrm>
            <a:off x="6537533" y="1461331"/>
            <a:ext cx="47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launch success rate has stabilized as of 2019 due to advances in technology.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FC825-6649-0446-9BC2-88E3B685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5780"/>
            <a:ext cx="3028950" cy="352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5AA4E-930B-4038-1ECE-76A962EE955C}"/>
              </a:ext>
            </a:extLst>
          </p:cNvPr>
          <p:cNvSpPr txBox="1"/>
          <p:nvPr/>
        </p:nvSpPr>
        <p:spPr>
          <a:xfrm>
            <a:off x="770011" y="5349667"/>
            <a:ext cx="75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distinct(LAUNCH_SITE) from SPACEXTBL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D2AAB-39B0-46D1-7A11-FAA7AAE2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185987"/>
            <a:ext cx="10325100" cy="248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1DE86-AA96-BDE8-BEAF-E4AA72B4C9E2}"/>
              </a:ext>
            </a:extLst>
          </p:cNvPr>
          <p:cNvSpPr txBox="1"/>
          <p:nvPr/>
        </p:nvSpPr>
        <p:spPr>
          <a:xfrm>
            <a:off x="933450" y="5101839"/>
            <a:ext cx="1035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* from SPACEXTBL where LAUNCH_SITE like ‘CCA%’ limit 5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sum(PAYLOAD_MASS_KG_) from SPACEXTBL where CUSTOMER = ‘NASA (CRS)’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C8E0D-23C2-AF22-1A18-E63F6DA3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22" y="2876550"/>
            <a:ext cx="19335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avg(PAYOAD_MASS_KG_) from SPACEXTBL where BOOSTER_VERSION = ‘F9 v1.1’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28C12-A883-0F12-F088-1DFBE85A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56536"/>
            <a:ext cx="20478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‘Success (ground pad)’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8F1CC-410E-3E79-2802-7292E598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34" y="2810669"/>
            <a:ext cx="27717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‘Success(drone ship)’ and PAYLOAD_MASS_KG_&gt; 4000 and PAYLOAD_MASS_KG_ &lt;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171C8-A0F6-AD45-D902-1B599E89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53" y="3172980"/>
            <a:ext cx="1885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30036"/>
            <a:ext cx="4017889" cy="53940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count(MISSION_OUTCOME) from SPACEXTBL where MISSION_OUTCOME = ‘Success’ or MISSION_OUTCOME = ‘Failure (in flight)’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EAD1E-7D79-D5DB-0790-2C3175B4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2836285"/>
            <a:ext cx="14097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PAYLOAD_MASS_KG_ = (select max(PAYLOAD_MASS_KG_) from SPACEXTBL)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BDA38-A099-1A41-6257-F12940B2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15" y="2615623"/>
            <a:ext cx="12668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SPACEXTBL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‘Success%’ and (DATE between ‘2015-01-01’ and ‘2015-12-31’) order by date desc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B5ABD-8B04-2AB4-1E1F-F2A1560C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36" y="3428999"/>
            <a:ext cx="96774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‘Success%’ and (DATE between ‘2010-06-04’ and ‘2017-03-20’) order by date desc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F5F17-2B75-5FE3-EA0B-D9AD07ED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98" y="2887084"/>
            <a:ext cx="104108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C3384A-C1F1-D463-1143-F1C3AF8F42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marked on map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marked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5FA01-60BF-AD9D-CC92-DF6C1BC0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44" y="1523819"/>
            <a:ext cx="7582333" cy="45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41A5E0-67CC-B3C9-D429-DDC21602BD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 to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B700BB-9B6F-4182-0F37-6B8DA656BB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launching its rockets at a lower cost than its competition. This is due to SpaceX reusing its first stage rockets.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if the first stage of the SpaceX Falcon 9 Rocket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5835A6-AC59-7104-26E9-AC438C177D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EBE76-9AB3-D658-0842-8320806EBF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25625"/>
            <a:ext cx="10414662" cy="43513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46F52-E98C-7A13-0A8A-C439A534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3" y="1454293"/>
            <a:ext cx="75723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8A3EB-6FD8-D90E-940D-747E28B6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26" y="1442460"/>
            <a:ext cx="6696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LG, KNN, and SVM models have the best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Low-weighted payloads perform the best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has the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Cleansing nulls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have been built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68519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is retrieved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supplementary launch data is retrieved from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93B44-C5B2-23CD-0DDF-A36C7661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3" y="2112065"/>
            <a:ext cx="5547710" cy="2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is retrieved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supplementary launch data is retrieved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for peer-review purposes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https://github.com/xxShellxShockxx/IBM-Capstone/blob/main/jupyter-labs-webscraping.ipynb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EFA08-C806-5ADB-C608-3E5B24DB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66" y="1366684"/>
            <a:ext cx="4610100" cy="53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734905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for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https://github.com/xxShellxShockxx/IBM-Capstone/blob/main/jupyter-labs-spacex-data-collection-api.ipynb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8A5C0-5172-935F-2463-80982BC0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47" y="1392499"/>
            <a:ext cx="4972050" cy="53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1018</Words>
  <Application>Microsoft Office PowerPoint</Application>
  <PresentationFormat>Widescreen</PresentationFormat>
  <Paragraphs>179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Shaughnessy, Daniel</cp:lastModifiedBy>
  <cp:revision>202</cp:revision>
  <dcterms:created xsi:type="dcterms:W3CDTF">2021-04-29T18:58:34Z</dcterms:created>
  <dcterms:modified xsi:type="dcterms:W3CDTF">2024-01-16T17:02:09Z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